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92" r:id="rId12"/>
    <p:sldId id="270" r:id="rId13"/>
    <p:sldId id="271" r:id="rId14"/>
    <p:sldId id="294" r:id="rId15"/>
    <p:sldId id="293" r:id="rId16"/>
    <p:sldId id="295" r:id="rId17"/>
    <p:sldId id="272" r:id="rId18"/>
    <p:sldId id="288" r:id="rId19"/>
    <p:sldId id="290" r:id="rId20"/>
    <p:sldId id="289" r:id="rId21"/>
    <p:sldId id="276" r:id="rId22"/>
    <p:sldId id="277" r:id="rId23"/>
    <p:sldId id="275" r:id="rId24"/>
    <p:sldId id="296" r:id="rId25"/>
    <p:sldId id="286" r:id="rId26"/>
    <p:sldId id="283" r:id="rId27"/>
    <p:sldId id="285" r:id="rId28"/>
    <p:sldId id="284" r:id="rId29"/>
    <p:sldId id="287" r:id="rId30"/>
    <p:sldId id="297" r:id="rId31"/>
    <p:sldId id="291" r:id="rId32"/>
    <p:sldId id="299" r:id="rId33"/>
    <p:sldId id="298" r:id="rId34"/>
    <p:sldId id="304" r:id="rId35"/>
    <p:sldId id="306" r:id="rId36"/>
    <p:sldId id="305" r:id="rId37"/>
    <p:sldId id="307" r:id="rId38"/>
    <p:sldId id="308" r:id="rId39"/>
    <p:sldId id="300" r:id="rId40"/>
    <p:sldId id="301" r:id="rId41"/>
    <p:sldId id="302" r:id="rId42"/>
    <p:sldId id="303" r:id="rId43"/>
    <p:sldId id="316" r:id="rId44"/>
    <p:sldId id="309" r:id="rId45"/>
    <p:sldId id="310" r:id="rId46"/>
    <p:sldId id="313" r:id="rId47"/>
    <p:sldId id="312" r:id="rId48"/>
    <p:sldId id="311" r:id="rId49"/>
    <p:sldId id="314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27" autoAdjust="0"/>
    <p:restoredTop sz="94660"/>
  </p:normalViewPr>
  <p:slideViewPr>
    <p:cSldViewPr>
      <p:cViewPr varScale="1">
        <p:scale>
          <a:sx n="61" d="100"/>
          <a:sy n="61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B53AB-E582-495D-A1BF-1A23C066C01D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DE8D-6DDA-42C3-800C-E4A80450C1E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5587AF-6CE2-4353-A235-CD2C2AC676F7}" type="slidenum">
              <a:rPr lang="en-US"/>
              <a:pPr/>
              <a:t>16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4712"/>
          </a:xfrm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8" y="4343703"/>
            <a:ext cx="5031878" cy="4112381"/>
          </a:xfrm>
        </p:spPr>
        <p:txBody>
          <a:bodyPr/>
          <a:lstStyle/>
          <a:p>
            <a:pPr defTabSz="911482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14E03E-3418-4465-8AD9-71D026428DAE}" type="slidenum">
              <a:rPr lang="en-US"/>
              <a:pPr/>
              <a:t>18</a:t>
            </a:fld>
            <a:endParaRPr lang="en-US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4712"/>
          </a:xfrm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8" y="4343703"/>
            <a:ext cx="5031878" cy="4112381"/>
          </a:xfrm>
        </p:spPr>
        <p:txBody>
          <a:bodyPr/>
          <a:lstStyle/>
          <a:p>
            <a:pPr defTabSz="911482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00611C-0FE4-4ECD-815F-704FABD49AF9}" type="slidenum">
              <a:rPr lang="en-US"/>
              <a:pPr/>
              <a:t>29</a:t>
            </a:fld>
            <a:endParaRPr lang="en-US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028AB9-BDC6-48C8-899E-ADB43CF6DB00}" type="slidenum">
              <a:rPr lang="en-US"/>
              <a:pPr/>
              <a:t>31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ADE8D-6DDA-42C3-800C-E4A80450C1E4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0F468-53A9-453B-B889-79E3A7CA3115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40D6-9147-4F46-96D3-D041DA3382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7" Type="http://schemas.openxmlformats.org/officeDocument/2006/relationships/oleObject" Target="../embeddings/Microsoft_Office_Word_97_-_2003_Document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Office_Word_97_-_2003_Document4.doc"/><Relationship Id="rId5" Type="http://schemas.openxmlformats.org/officeDocument/2006/relationships/oleObject" Target="../embeddings/Microsoft_Office_Word_97_-_2003_Document3.doc"/><Relationship Id="rId4" Type="http://schemas.openxmlformats.org/officeDocument/2006/relationships/oleObject" Target="../embeddings/Microsoft_Office_Word_97_-_2003_Document2.doc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Excel_97-2003_Worksheet11.xls"/><Relationship Id="rId13" Type="http://schemas.openxmlformats.org/officeDocument/2006/relationships/oleObject" Target="../embeddings/Microsoft_Office_Excel_97-2003_Worksheet16.xls"/><Relationship Id="rId18" Type="http://schemas.openxmlformats.org/officeDocument/2006/relationships/oleObject" Target="../embeddings/Microsoft_Office_Excel_97-2003_Worksheet21.xls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Microsoft_Office_Excel_97-2003_Worksheet10.xls"/><Relationship Id="rId12" Type="http://schemas.openxmlformats.org/officeDocument/2006/relationships/oleObject" Target="../embeddings/Microsoft_Office_Excel_97-2003_Worksheet15.xls"/><Relationship Id="rId17" Type="http://schemas.openxmlformats.org/officeDocument/2006/relationships/oleObject" Target="../embeddings/Microsoft_Office_Excel_97-2003_Worksheet20.xls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Office_Excel_97-2003_Worksheet19.xls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Office_Excel_97-2003_Worksheet9.xls"/><Relationship Id="rId11" Type="http://schemas.openxmlformats.org/officeDocument/2006/relationships/oleObject" Target="../embeddings/Microsoft_Office_Excel_97-2003_Worksheet14.xls"/><Relationship Id="rId5" Type="http://schemas.openxmlformats.org/officeDocument/2006/relationships/oleObject" Target="../embeddings/Microsoft_Office_Excel_97-2003_Worksheet8.xls"/><Relationship Id="rId15" Type="http://schemas.openxmlformats.org/officeDocument/2006/relationships/oleObject" Target="../embeddings/Microsoft_Office_Excel_97-2003_Worksheet18.xls"/><Relationship Id="rId10" Type="http://schemas.openxmlformats.org/officeDocument/2006/relationships/oleObject" Target="../embeddings/Microsoft_Office_Excel_97-2003_Worksheet13.xls"/><Relationship Id="rId4" Type="http://schemas.openxmlformats.org/officeDocument/2006/relationships/oleObject" Target="../embeddings/Microsoft_Office_Excel_97-2003_Worksheet7.xls"/><Relationship Id="rId9" Type="http://schemas.openxmlformats.org/officeDocument/2006/relationships/oleObject" Target="../embeddings/Microsoft_Office_Excel_97-2003_Worksheet12.xls"/><Relationship Id="rId14" Type="http://schemas.openxmlformats.org/officeDocument/2006/relationships/oleObject" Target="../embeddings/Microsoft_Office_Excel_97-2003_Worksheet17.xls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2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Excel_97-2003_Worksheet24.xls"/><Relationship Id="rId4" Type="http://schemas.openxmlformats.org/officeDocument/2006/relationships/oleObject" Target="../embeddings/Microsoft_Office_Excel_97-2003_Worksheet23.xls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Association Rule Mining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Algorithm to generate ARs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Documents and Settings\Administrator\Desktop\dum.bmp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543800" cy="4876800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Sample Data to Illustrate Association Rules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Documents and Settings\Administrator\Desktop\dum.bmp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5722"/>
            <a:ext cx="8229600" cy="3454919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Generation of ARs for D (example set of transactions)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S= 30%  and C (confidence)  = 50% </a:t>
            </a:r>
          </a:p>
          <a:p>
            <a:pPr>
              <a:lnSpc>
                <a:spcPct val="110000"/>
              </a:lnSpc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set of Frequent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(L) =    { {Beer},  {Bread}, {Milk}, 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}, {Bread,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}</a:t>
            </a:r>
          </a:p>
          <a:p>
            <a:pPr>
              <a:lnSpc>
                <a:spcPct val="110000"/>
              </a:lnSpc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={Bread,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and two non-empty sets for this are {Bread} and 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 {Bread} set  … we can generate                                   </a:t>
            </a:r>
          </a:p>
          <a:p>
            <a:pPr>
              <a:lnSpc>
                <a:spcPct val="110000"/>
              </a:lnSpc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Support( 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Bread,PeanutButter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}) /Support({Bread}) = 60/80=0.75 (75%) (above C and a valid association rule)</a:t>
            </a: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Generation of ARs for D (example set of transactions) -2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Likewise for 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set  … we can generate                                   </a:t>
            </a:r>
          </a:p>
          <a:p>
            <a:pPr>
              <a:lnSpc>
                <a:spcPct val="110000"/>
              </a:lnSpc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Support( 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Bread,PeanutButter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}) /Support({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PeanutButter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}) = 60/60= 1  (100%)  (above C and a valid association rule)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Efficiency of Association rule mining algorithms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is based on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Number of  scans of the database are required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The maximum number of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that must be counted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All  ARM algorithms that we are going to discuss primarily focus on ways to efficiently discovering Frequent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Generation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spcBef>
                <a:spcPts val="678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Brute-force approach:</a:t>
            </a:r>
          </a:p>
          <a:p>
            <a:pPr marL="800100" lvl="1" indent="-342900">
              <a:spcBef>
                <a:spcPts val="678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Generate all candidate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800100" lvl="1" indent="-342900">
              <a:spcBef>
                <a:spcPts val="678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 the  support for each  candidate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spcBef>
                <a:spcPts val="678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Prune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that fail the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threshold</a:t>
            </a:r>
          </a:p>
          <a:p>
            <a:pPr marL="800100" lvl="1" indent="-342900">
              <a:spcBef>
                <a:spcPts val="678"/>
              </a:spcBef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spcBef>
                <a:spcPts val="678"/>
              </a:spcBef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Computationally expensive!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Generation (2)</a:t>
            </a:r>
            <a:endParaRPr lang="en-US" sz="3800" b="1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idx="1"/>
          </p:nvPr>
        </p:nvGraphicFramePr>
        <p:xfrm>
          <a:off x="228600" y="1600200"/>
          <a:ext cx="6857999" cy="4953000"/>
        </p:xfrm>
        <a:graphic>
          <a:graphicData uri="http://schemas.openxmlformats.org/presentationml/2006/ole">
            <p:oleObj spid="_x0000_s45058" name="VISIO" r:id="rId3" imgW="9807480" imgH="7407000" progId="">
              <p:embed/>
            </p:oleObj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48400" y="5257800"/>
            <a:ext cx="2743200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>
                <a:latin typeface="Arial" charset="0"/>
              </a:rPr>
              <a:t>Given </a:t>
            </a:r>
            <a:r>
              <a:rPr lang="en-US" b="1" dirty="0" smtClean="0">
                <a:latin typeface="Arial" charset="0"/>
              </a:rPr>
              <a:t>n </a:t>
            </a:r>
            <a:r>
              <a:rPr lang="en-US" b="1" dirty="0">
                <a:latin typeface="Arial" charset="0"/>
              </a:rPr>
              <a:t>items, there are </a:t>
            </a:r>
            <a:r>
              <a:rPr lang="en-US" b="1" dirty="0" smtClean="0">
                <a:latin typeface="Arial" charset="0"/>
              </a:rPr>
              <a:t>2</a:t>
            </a:r>
            <a:r>
              <a:rPr lang="en-US" b="1" baseline="30000" dirty="0" smtClean="0">
                <a:latin typeface="Arial" charset="0"/>
              </a:rPr>
              <a:t>n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possible candidate </a:t>
            </a:r>
            <a:r>
              <a:rPr lang="en-US" b="1" dirty="0" err="1">
                <a:latin typeface="Arial" charset="0"/>
              </a:rPr>
              <a:t>itemsets</a:t>
            </a:r>
            <a:endParaRPr lang="en-US" b="1" dirty="0">
              <a:latin typeface="Arial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79438"/>
          </a:xfrm>
        </p:spPr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Brute-force approach </a:t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991600" cy="5410200"/>
          </a:xfrm>
        </p:spPr>
        <p:txBody>
          <a:bodyPr>
            <a:normAutofit fontScale="92500" lnSpcReduction="10000"/>
          </a:bodyPr>
          <a:lstStyle/>
          <a:p>
            <a:pPr marL="292100" indent="-292100">
              <a:buNone/>
            </a:pP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/>
            <a:endParaRPr lang="en-US" sz="2000" dirty="0"/>
          </a:p>
          <a:p>
            <a:pPr marL="800100" lvl="1" indent="-34290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 the lattice is a candidate frequent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Count the support of each candidate by scanning the database</a:t>
            </a:r>
          </a:p>
          <a:p>
            <a:pPr marL="800100" lvl="1" indent="-342900"/>
            <a:endParaRPr lang="en-US" sz="2000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sz="2000" dirty="0"/>
          </a:p>
          <a:p>
            <a:pPr marL="800100" lvl="1" indent="-34290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Match each transaction against every candidate</a:t>
            </a:r>
          </a:p>
          <a:p>
            <a:pPr marL="800100" lvl="1" indent="-34290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Complexity ~ O(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NMw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=&gt;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Expensive since M = 2</a:t>
            </a:r>
            <a:r>
              <a:rPr lang="en-US" sz="2400" b="1" baseline="30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!!!</a:t>
            </a:r>
          </a:p>
        </p:txBody>
      </p:sp>
      <p:graphicFrame>
        <p:nvGraphicFramePr>
          <p:cNvPr id="425988" name="Object 4"/>
          <p:cNvGraphicFramePr>
            <a:graphicFrameLocks noChangeAspect="1"/>
          </p:cNvGraphicFramePr>
          <p:nvPr/>
        </p:nvGraphicFramePr>
        <p:xfrm>
          <a:off x="1144588" y="2743200"/>
          <a:ext cx="7281862" cy="2667000"/>
        </p:xfrm>
        <a:graphic>
          <a:graphicData uri="http://schemas.openxmlformats.org/presentationml/2006/ole">
            <p:oleObj spid="_x0000_s46082" name="Visio" r:id="rId4" imgW="7643978" imgH="274434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Algorithm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Aprori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algorithm- proposed by  R.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Agrawal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R.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Srikanth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in 1994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name of the algorithm is based on the fact that algorithm  uses prior knowledge of frequent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properties </a:t>
            </a:r>
          </a:p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property: 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downward closure property of frequent patterns ). All nonempty subsets of a frequent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must also be frequent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  ABC   is  Frequent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(FI)    … then </a:t>
            </a: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AB, BC, AC, and other subsets of ABC should be frequent</a:t>
            </a: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If one of the subsets of ABC  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 AB, BC, AC, etc …)  is not frequent , definitely  ABC is not frequent (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antimonotone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property)</a:t>
            </a:r>
          </a:p>
          <a:p>
            <a:pPr lvl="2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(if  a set cannot pass a test, all of its supersets will fail the same test as well)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4800" y="3276600"/>
            <a:ext cx="1981200" cy="701675"/>
            <a:chOff x="0" y="1776"/>
            <a:chExt cx="1248" cy="442"/>
          </a:xfrm>
        </p:grpSpPr>
        <p:sp>
          <p:nvSpPr>
            <p:cNvPr id="434179" name="Line 3"/>
            <p:cNvSpPr>
              <a:spLocks noChangeShapeType="1"/>
            </p:cNvSpPr>
            <p:nvPr/>
          </p:nvSpPr>
          <p:spPr bwMode="auto">
            <a:xfrm flipV="1">
              <a:off x="672" y="1872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4180" name="Text Box 4"/>
            <p:cNvSpPr txBox="1">
              <a:spLocks noChangeArrowheads="1"/>
            </p:cNvSpPr>
            <p:nvPr/>
          </p:nvSpPr>
          <p:spPr bwMode="auto">
            <a:xfrm>
              <a:off x="0" y="1776"/>
              <a:ext cx="1008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0C6D9C"/>
                  </a:solidFill>
                  <a:latin typeface="Arial" charset="0"/>
                </a:rPr>
                <a:t>Found to be Infrequent</a:t>
              </a:r>
              <a:endParaRPr lang="en-US" dirty="0">
                <a:solidFill>
                  <a:srgbClr val="0C6D9C"/>
                </a:solidFill>
                <a:latin typeface="Arial" charset="0"/>
                <a:sym typeface="Symbol" pitchFamily="18" charset="2"/>
              </a:endParaRPr>
            </a:p>
          </p:txBody>
        </p:sp>
      </p:grpSp>
      <p:sp>
        <p:nvSpPr>
          <p:cNvPr id="43418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579438"/>
          </a:xfrm>
        </p:spPr>
        <p:txBody>
          <a:bodyPr>
            <a:noAutofit/>
          </a:bodyPr>
          <a:lstStyle/>
          <a:p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Illustrating </a:t>
            </a:r>
            <a:r>
              <a:rPr lang="en-US" sz="3800" b="1" dirty="0" err="1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 Principle</a:t>
            </a:r>
          </a:p>
        </p:txBody>
      </p:sp>
      <p:sp>
        <p:nvSpPr>
          <p:cNvPr id="434185" name="Text Box 9"/>
          <p:cNvSpPr txBox="1">
            <a:spLocks noChangeArrowheads="1"/>
          </p:cNvSpPr>
          <p:nvPr/>
        </p:nvSpPr>
        <p:spPr bwMode="auto">
          <a:xfrm>
            <a:off x="533400" y="5638800"/>
            <a:ext cx="14478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</a:rPr>
              <a:t>Pruned supersets</a:t>
            </a:r>
            <a:endParaRPr lang="en-US" dirty="0">
              <a:solidFill>
                <a:srgbClr val="FF0000"/>
              </a:solidFill>
              <a:latin typeface="Arial" charset="0"/>
              <a:sym typeface="Symbol" pitchFamily="18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7400" y="914400"/>
            <a:ext cx="614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  {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} is infrequent , then all supersets {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} are infrequent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ap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16" y="1599466"/>
            <a:ext cx="6868484" cy="5258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3" y="1295400"/>
            <a:ext cx="7982694" cy="5562600"/>
          </a:xfrm>
          <a:prstGeom prst="rect">
            <a:avLst/>
          </a:prstGeom>
        </p:spPr>
      </p:pic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457200" y="228600"/>
            <a:ext cx="8229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Illustrating </a:t>
            </a:r>
            <a:r>
              <a:rPr kumimoji="0" lang="en-US" sz="3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Apriori</a:t>
            </a: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Principle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981200"/>
            <a:ext cx="2152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 {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c,d,e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} is frequent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Then all subsets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are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frequent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Frequent Pattern Mining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Frequent pattern (FP) mining is the most important step in mining association rules and useful for other data mining tasks like classification, clustering, etc ..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FP- patterns showing that some items in a dataset frequently appearing along with other data items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Two types of FPs 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Frequent itemset </a:t>
            </a:r>
          </a:p>
          <a:p>
            <a:pPr lvl="2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Unordered collection of items:   bread, butter, pillow 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Frequent sequential pattern</a:t>
            </a: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Ordered collection of items (buying first a PC, then a digital camera, and then a memory card)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85800" y="1828800"/>
            <a:ext cx="8229600" cy="4419600"/>
          </a:xfrm>
          <a:prstGeom prst="rect">
            <a:avLst/>
          </a:prstGeom>
        </p:spPr>
        <p:txBody>
          <a:bodyPr/>
          <a:lstStyle/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frequent 1-items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put them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(k=1)</a:t>
            </a: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generate a collection of 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candidate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itemsets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k+1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with size (k+1)</a:t>
            </a: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Scan the database to find which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itemsets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C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k+1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frequent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put them into L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k+1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0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L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k+1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not empty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k=k+1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GOTO 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Apriori</a:t>
            </a:r>
            <a:r>
              <a:rPr lang="en-US" sz="38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… general idea </a:t>
            </a: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Generation</a:t>
            </a:r>
            <a:endParaRPr lang="en-US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1:  Make the single pass over the data set to determine the support of each item.  Upon completion of this step, the set of all frequent 1-itemsets will be known.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2: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Genearte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k-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using the frequent (k-1)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found in the previous iteration. (different candidate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 techniques are available)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3: Check the subsets of k-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are frequent; if not discard that k-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4.  Transactional database is scanned to count the support values of candidate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select k-1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by considering its support  value &gt;=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5: Repeat the steps 2 , 3  and 4 until no new frequent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are generated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Generation (2)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429000" y="2643188"/>
          <a:ext cx="3327400" cy="2128837"/>
        </p:xfrm>
        <a:graphic>
          <a:graphicData uri="http://schemas.openxmlformats.org/presentationml/2006/ole">
            <p:oleObj spid="_x0000_s2050" name="Document" r:id="rId3" imgW="3328560" imgH="2008800" progId="Word.Document.8">
              <p:embed/>
            </p:oleObj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4800" y="1881188"/>
            <a:ext cx="8582025" cy="4348162"/>
            <a:chOff x="304800" y="1881188"/>
            <a:chExt cx="8582025" cy="4348162"/>
          </a:xfrm>
        </p:grpSpPr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6096000" y="2584450"/>
              <a:ext cx="2790825" cy="146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 dirty="0">
                  <a:latin typeface="Tahoma" pitchFamily="34" charset="0"/>
                </a:rPr>
                <a:t>Pairs (2-itemsets)</a:t>
              </a:r>
            </a:p>
            <a:p>
              <a:pPr>
                <a:spcBef>
                  <a:spcPct val="0"/>
                </a:spcBef>
              </a:pPr>
              <a:endParaRPr lang="en-US" sz="1800" dirty="0">
                <a:latin typeface="Tahoma" pitchFamily="34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dirty="0">
                  <a:latin typeface="Tahoma" pitchFamily="34" charset="0"/>
                </a:rPr>
                <a:t>(No need to generate</a:t>
              </a:r>
              <a:br>
                <a:rPr lang="en-US" sz="1800" dirty="0">
                  <a:latin typeface="Tahoma" pitchFamily="34" charset="0"/>
                </a:rPr>
              </a:br>
              <a:r>
                <a:rPr lang="en-US" sz="1800" dirty="0">
                  <a:latin typeface="Tahoma" pitchFamily="34" charset="0"/>
                </a:rPr>
                <a:t>candidates involving Coke</a:t>
              </a:r>
              <a:br>
                <a:rPr lang="en-US" sz="1800" dirty="0">
                  <a:latin typeface="Tahoma" pitchFamily="34" charset="0"/>
                </a:rPr>
              </a:br>
              <a:r>
                <a:rPr lang="en-US" sz="1800" dirty="0">
                  <a:latin typeface="Tahoma" pitchFamily="34" charset="0"/>
                </a:rPr>
                <a:t>or Eggs)</a:t>
              </a:r>
              <a:endParaRPr lang="en-US" sz="2400" dirty="0"/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304800" y="4338638"/>
              <a:ext cx="2659063" cy="412750"/>
            </a:xfrm>
            <a:prstGeom prst="rect">
              <a:avLst/>
            </a:prstGeom>
            <a:solidFill>
              <a:srgbClr val="FFFF99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latin typeface="Tahoma" pitchFamily="34" charset="0"/>
                </a:rPr>
                <a:t>Minimum Support = 3</a:t>
              </a:r>
            </a:p>
          </p:txBody>
        </p:sp>
        <p:graphicFrame>
          <p:nvGraphicFramePr>
            <p:cNvPr id="8" name="Object 3"/>
            <p:cNvGraphicFramePr>
              <a:graphicFrameLocks noChangeAspect="1"/>
            </p:cNvGraphicFramePr>
            <p:nvPr/>
          </p:nvGraphicFramePr>
          <p:xfrm>
            <a:off x="381000" y="1881188"/>
            <a:ext cx="2289175" cy="2498725"/>
          </p:xfrm>
          <a:graphic>
            <a:graphicData uri="http://schemas.openxmlformats.org/presentationml/2006/ole">
              <p:oleObj spid="_x0000_s2051" name="Document" r:id="rId4" imgW="2289960" imgH="2495520" progId="Word.Document.8">
                <p:embed/>
              </p:oleObj>
            </a:graphicData>
          </a:graphic>
        </p:graphicFrame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3429000" y="2643188"/>
            <a:ext cx="3327400" cy="2128837"/>
          </p:xfrm>
          <a:graphic>
            <a:graphicData uri="http://schemas.openxmlformats.org/presentationml/2006/ole">
              <p:oleObj spid="_x0000_s2052" name="Document" r:id="rId5" imgW="3328560" imgH="2008800" progId="Word.Document.8">
                <p:embed/>
              </p:oleObj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4953000" y="5081588"/>
            <a:ext cx="3800475" cy="781050"/>
          </p:xfrm>
          <a:graphic>
            <a:graphicData uri="http://schemas.openxmlformats.org/presentationml/2006/ole">
              <p:oleObj spid="_x0000_s2053" name="Document" r:id="rId6" imgW="3124080" imgH="840600" progId="Word.Document.8">
                <p:embed/>
              </p:oleObj>
            </a:graphicData>
          </a:graphic>
        </p:graphicFrame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81000" y="5029200"/>
              <a:ext cx="3227388" cy="120015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800">
                  <a:latin typeface="Tahoma" pitchFamily="34" charset="0"/>
                </a:rPr>
                <a:t>If every subset is considered, </a:t>
              </a:r>
            </a:p>
            <a:p>
              <a:pPr>
                <a:spcBef>
                  <a:spcPct val="0"/>
                </a:spcBef>
              </a:pPr>
              <a:r>
                <a:rPr lang="en-US" sz="1800">
                  <a:latin typeface="Tahoma" pitchFamily="34" charset="0"/>
                </a:rPr>
                <a:t>	</a:t>
              </a:r>
              <a:r>
                <a:rPr lang="en-US" sz="1800" baseline="30000">
                  <a:latin typeface="Tahoma" pitchFamily="34" charset="0"/>
                </a:rPr>
                <a:t>6</a:t>
              </a:r>
              <a:r>
                <a:rPr lang="en-US" sz="1800">
                  <a:latin typeface="Tahoma" pitchFamily="34" charset="0"/>
                </a:rPr>
                <a:t>C</a:t>
              </a:r>
              <a:r>
                <a:rPr lang="en-US" sz="1800" baseline="-25000">
                  <a:latin typeface="Tahoma" pitchFamily="34" charset="0"/>
                </a:rPr>
                <a:t>1</a:t>
              </a:r>
              <a:r>
                <a:rPr lang="en-US" sz="1800">
                  <a:latin typeface="Tahoma" pitchFamily="34" charset="0"/>
                </a:rPr>
                <a:t> + </a:t>
              </a:r>
              <a:r>
                <a:rPr lang="en-US" sz="1800" baseline="30000">
                  <a:latin typeface="Tahoma" pitchFamily="34" charset="0"/>
                </a:rPr>
                <a:t>6</a:t>
              </a:r>
              <a:r>
                <a:rPr lang="en-US" sz="1800">
                  <a:latin typeface="Tahoma" pitchFamily="34" charset="0"/>
                </a:rPr>
                <a:t>C</a:t>
              </a:r>
              <a:r>
                <a:rPr lang="en-US" sz="1800" baseline="-25000">
                  <a:latin typeface="Tahoma" pitchFamily="34" charset="0"/>
                </a:rPr>
                <a:t>2</a:t>
              </a:r>
              <a:r>
                <a:rPr lang="en-US" sz="1800">
                  <a:latin typeface="Tahoma" pitchFamily="34" charset="0"/>
                </a:rPr>
                <a:t> + </a:t>
              </a:r>
              <a:r>
                <a:rPr lang="en-US" sz="1800" baseline="30000">
                  <a:latin typeface="Tahoma" pitchFamily="34" charset="0"/>
                </a:rPr>
                <a:t>6</a:t>
              </a:r>
              <a:r>
                <a:rPr lang="en-US" sz="1800">
                  <a:latin typeface="Tahoma" pitchFamily="34" charset="0"/>
                </a:rPr>
                <a:t>C</a:t>
              </a:r>
              <a:r>
                <a:rPr lang="en-US" sz="1800" baseline="-25000">
                  <a:latin typeface="Tahoma" pitchFamily="34" charset="0"/>
                </a:rPr>
                <a:t>3</a:t>
              </a:r>
              <a:r>
                <a:rPr lang="en-US" sz="1800">
                  <a:latin typeface="Tahoma" pitchFamily="34" charset="0"/>
                </a:rPr>
                <a:t> = 41</a:t>
              </a:r>
            </a:p>
            <a:p>
              <a:pPr>
                <a:spcBef>
                  <a:spcPct val="0"/>
                </a:spcBef>
              </a:pPr>
              <a:r>
                <a:rPr lang="en-US" sz="1800">
                  <a:latin typeface="Tahoma" pitchFamily="34" charset="0"/>
                </a:rPr>
                <a:t>With support-based pruning,</a:t>
              </a:r>
            </a:p>
            <a:p>
              <a:pPr>
                <a:spcBef>
                  <a:spcPct val="0"/>
                </a:spcBef>
              </a:pPr>
              <a:r>
                <a:rPr lang="en-US" sz="1800">
                  <a:latin typeface="Tahoma" pitchFamily="34" charset="0"/>
                </a:rPr>
                <a:t>	6 + 6 + 1 = 13</a:t>
              </a:r>
            </a:p>
          </p:txBody>
        </p:sp>
      </p:grp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5029200" y="381000"/>
          <a:ext cx="3433763" cy="1998663"/>
        </p:xfrm>
        <a:graphic>
          <a:graphicData uri="http://schemas.openxmlformats.org/presentationml/2006/ole">
            <p:oleObj spid="_x0000_s2054" name="Document" r:id="rId7" imgW="3433292" imgH="1998228" progId="Word.Document.8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24600" y="0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Transactional database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Brute-force approach (1)</a:t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3800" b="1" dirty="0"/>
          </a:p>
        </p:txBody>
      </p:sp>
      <p:pic>
        <p:nvPicPr>
          <p:cNvPr id="4" name="Content Placeholder 3" descr="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00200"/>
            <a:ext cx="85344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0" y="617220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Support = 60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Example for Pruning using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property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648200" y="1676400"/>
          <a:ext cx="37338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297180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Bread,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Diapher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Milk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Beer, </a:t>
                      </a:r>
                      <a:r>
                        <a:rPr lang="en-US" dirty="0" err="1" smtClean="0"/>
                        <a:t>Diapher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Diapher</a:t>
                      </a:r>
                      <a:r>
                        <a:rPr lang="en-US" baseline="0" dirty="0" smtClean="0"/>
                        <a:t>, Milk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90600" y="1600200"/>
          <a:ext cx="3327400" cy="2128837"/>
        </p:xfrm>
        <a:graphic>
          <a:graphicData uri="http://schemas.openxmlformats.org/presentationml/2006/ole">
            <p:oleObj spid="_x0000_s87043" name="Document" r:id="rId3" imgW="3328560" imgH="2008800" progId="Word.Document.8">
              <p:embed/>
            </p:oleObj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3733800" y="2286000"/>
            <a:ext cx="914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76400" y="419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7" y="4038600"/>
            <a:ext cx="73477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For 2,  the subset {Bread, Beer}  is not frequent and   hence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{Bread, Beer,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Diapher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} is not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freuqnet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- no need to check with DB</a:t>
            </a:r>
          </a:p>
          <a:p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For 3, the subset {Beer, Milk}  is not frequent and hence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{Beer,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Diapher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, Milk} is not frequent -  no need to check with DB</a:t>
            </a:r>
          </a:p>
          <a:p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For 1, all subsets are frequent, and  it  can be frequent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895600"/>
            <a:ext cx="119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item set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Reducing the computational complexity of FI generation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Reduce the number of Candidate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principle is an effective way to eliminate some of the candidate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without counting their support values</a:t>
            </a:r>
          </a:p>
          <a:p>
            <a:pPr>
              <a:lnSpc>
                <a:spcPct val="110000"/>
              </a:lnSpc>
            </a:pP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Reduce the number of comparisons: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Instead of matching each candidate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against ever transaction, we can reduce the number of comparisons by using more advanced data structures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Generation of  Candidate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(F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(F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× 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Method)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fig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8458200" cy="5029200"/>
          </a:xfrm>
        </p:spPr>
      </p:pic>
      <p:sp>
        <p:nvSpPr>
          <p:cNvPr id="5" name="TextBox 4"/>
          <p:cNvSpPr txBox="1"/>
          <p:nvPr/>
        </p:nvSpPr>
        <p:spPr>
          <a:xfrm>
            <a:off x="4953000" y="1524000"/>
            <a:ext cx="3260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1, Beer, Bread – not frequent</a:t>
            </a:r>
          </a:p>
          <a:p>
            <a:r>
              <a:rPr lang="en-US" dirty="0" smtClean="0"/>
              <a:t>For 2, Beer, Milk – not frequent</a:t>
            </a:r>
          </a:p>
          <a:p>
            <a:r>
              <a:rPr lang="en-US" dirty="0" smtClean="0"/>
              <a:t>For 4,  Beer, Milk – not frequent</a:t>
            </a:r>
          </a:p>
          <a:p>
            <a:r>
              <a:rPr lang="en-US" dirty="0" smtClean="0"/>
              <a:t>For 3, all  subsets are  frequent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3446383"/>
            <a:ext cx="287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Generation of  Candidate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(F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(F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× 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Method)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Frequent (k-1)-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meregd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only if their first k-2 items are identical.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Let A= {a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…,a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and B={b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,b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,…,b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be a pair of frequent (k-1)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 and B are merged if they satisfy the following conditions.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b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(for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=1,2, .., k-2) and a 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k-1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≠  b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× 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Method  .. (2)</a:t>
            </a:r>
            <a:endParaRPr lang="en-US" sz="3800" b="1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79248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733800" y="1447800"/>
            <a:ext cx="50742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The FIs {Bread, Diapers} and {Bread, Milk}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are merged to form a 3-itemset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{Bread, Diapers, Milk}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{Beer, Diapers}, {Diapers, Milk} can not be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merged – first item is different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800" b="1" dirty="0" err="1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 Algorithm —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Example</a:t>
            </a:r>
            <a:br>
              <a:rPr lang="en-US" sz="3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(F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× F</a:t>
            </a:r>
            <a:r>
              <a:rPr lang="en-US" sz="3800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 Method - Generation)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3283" name="Object 3"/>
          <p:cNvGraphicFramePr>
            <a:graphicFrameLocks noChangeAspect="1"/>
          </p:cNvGraphicFramePr>
          <p:nvPr/>
        </p:nvGraphicFramePr>
        <p:xfrm>
          <a:off x="303213" y="1795463"/>
          <a:ext cx="1814512" cy="1620837"/>
        </p:xfrm>
        <a:graphic>
          <a:graphicData uri="http://schemas.openxmlformats.org/presentationml/2006/ole">
            <p:oleObj spid="_x0000_s8194" name="Worksheet" r:id="rId4" imgW="1661760" imgH="1734840" progId="Excel.Sheet.8">
              <p:embed/>
            </p:oleObj>
          </a:graphicData>
        </a:graphic>
      </p:graphicFrame>
      <p:sp>
        <p:nvSpPr>
          <p:cNvPr id="353284" name="Text Box 4"/>
          <p:cNvSpPr txBox="1">
            <a:spLocks noChangeArrowheads="1"/>
          </p:cNvSpPr>
          <p:nvPr/>
        </p:nvSpPr>
        <p:spPr bwMode="auto">
          <a:xfrm>
            <a:off x="255588" y="1219200"/>
            <a:ext cx="1597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/>
              <a:t>Database D</a:t>
            </a:r>
          </a:p>
        </p:txBody>
      </p:sp>
      <p:graphicFrame>
        <p:nvGraphicFramePr>
          <p:cNvPr id="353285" name="Object 5"/>
          <p:cNvGraphicFramePr>
            <a:graphicFrameLocks noChangeAspect="1"/>
          </p:cNvGraphicFramePr>
          <p:nvPr/>
        </p:nvGraphicFramePr>
        <p:xfrm>
          <a:off x="3262313" y="1468438"/>
          <a:ext cx="1824037" cy="1947862"/>
        </p:xfrm>
        <a:graphic>
          <a:graphicData uri="http://schemas.openxmlformats.org/presentationml/2006/ole">
            <p:oleObj spid="_x0000_s8195" name="Worksheet" r:id="rId5" imgW="1614240" imgH="2076120" progId="Excel.Sheet.8">
              <p:embed/>
            </p:oleObj>
          </a:graphicData>
        </a:graphic>
      </p:graphicFrame>
      <p:graphicFrame>
        <p:nvGraphicFramePr>
          <p:cNvPr id="353286" name="Object 6"/>
          <p:cNvGraphicFramePr>
            <a:graphicFrameLocks noChangeAspect="1"/>
          </p:cNvGraphicFramePr>
          <p:nvPr/>
        </p:nvGraphicFramePr>
        <p:xfrm>
          <a:off x="5784850" y="1560513"/>
          <a:ext cx="2046288" cy="1662112"/>
        </p:xfrm>
        <a:graphic>
          <a:graphicData uri="http://schemas.openxmlformats.org/presentationml/2006/ole">
            <p:oleObj spid="_x0000_s8196" name="Worksheet" r:id="rId6" imgW="1614240" imgH="1734840" progId="Excel.Sheet.8">
              <p:embed/>
            </p:oleObj>
          </a:graphicData>
        </a:graphic>
      </p:graphicFrame>
      <p:sp>
        <p:nvSpPr>
          <p:cNvPr id="353287" name="Text Box 7"/>
          <p:cNvSpPr txBox="1">
            <a:spLocks noChangeArrowheads="1"/>
          </p:cNvSpPr>
          <p:nvPr/>
        </p:nvSpPr>
        <p:spPr bwMode="auto">
          <a:xfrm>
            <a:off x="2181225" y="2273300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/>
              <a:t>Scan D</a:t>
            </a:r>
          </a:p>
        </p:txBody>
      </p:sp>
      <p:sp>
        <p:nvSpPr>
          <p:cNvPr id="353288" name="Line 8"/>
          <p:cNvSpPr>
            <a:spLocks noChangeShapeType="1"/>
          </p:cNvSpPr>
          <p:nvPr/>
        </p:nvSpPr>
        <p:spPr bwMode="auto">
          <a:xfrm>
            <a:off x="2297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3289" name="Text Box 9"/>
          <p:cNvSpPr txBox="1">
            <a:spLocks noChangeArrowheads="1"/>
          </p:cNvSpPr>
          <p:nvPr/>
        </p:nvSpPr>
        <p:spPr bwMode="auto">
          <a:xfrm>
            <a:off x="2759075" y="172085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C</a:t>
            </a:r>
            <a:r>
              <a:rPr lang="en-US" sz="2400" i="1" baseline="-25000"/>
              <a:t>1</a:t>
            </a:r>
          </a:p>
        </p:txBody>
      </p:sp>
      <p:sp>
        <p:nvSpPr>
          <p:cNvPr id="353290" name="Text Box 10"/>
          <p:cNvSpPr txBox="1">
            <a:spLocks noChangeArrowheads="1"/>
          </p:cNvSpPr>
          <p:nvPr/>
        </p:nvSpPr>
        <p:spPr bwMode="auto">
          <a:xfrm>
            <a:off x="5346700" y="1563688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L</a:t>
            </a:r>
            <a:r>
              <a:rPr lang="en-US" sz="2400" i="1" baseline="-25000"/>
              <a:t>1</a:t>
            </a:r>
          </a:p>
        </p:txBody>
      </p:sp>
      <p:graphicFrame>
        <p:nvGraphicFramePr>
          <p:cNvPr id="353291" name="Object 11"/>
          <p:cNvGraphicFramePr>
            <a:graphicFrameLocks noChangeAspect="1"/>
          </p:cNvGraphicFramePr>
          <p:nvPr/>
        </p:nvGraphicFramePr>
        <p:xfrm>
          <a:off x="6610350" y="3381375"/>
          <a:ext cx="1120775" cy="2333625"/>
        </p:xfrm>
        <a:graphic>
          <a:graphicData uri="http://schemas.openxmlformats.org/presentationml/2006/ole">
            <p:oleObj spid="_x0000_s8197" name="Worksheet" r:id="rId7" imgW="987480" imgH="2417400" progId="Excel.Sheet.8">
              <p:embed/>
            </p:oleObj>
          </a:graphicData>
        </a:graphic>
      </p:graphicFrame>
      <p:graphicFrame>
        <p:nvGraphicFramePr>
          <p:cNvPr id="353292" name="Object 12"/>
          <p:cNvGraphicFramePr>
            <a:graphicFrameLocks noChangeAspect="1"/>
          </p:cNvGraphicFramePr>
          <p:nvPr/>
        </p:nvGraphicFramePr>
        <p:xfrm>
          <a:off x="3200400" y="3492500"/>
          <a:ext cx="1736725" cy="2247900"/>
        </p:xfrm>
        <a:graphic>
          <a:graphicData uri="http://schemas.openxmlformats.org/presentationml/2006/ole">
            <p:oleObj spid="_x0000_s8198" name="Worksheet" r:id="rId8" imgW="1576080" imgH="2417400" progId="Excel.Sheet.8">
              <p:embed/>
            </p:oleObj>
          </a:graphicData>
        </a:graphic>
      </p:graphicFrame>
      <p:graphicFrame>
        <p:nvGraphicFramePr>
          <p:cNvPr id="353293" name="Object 13"/>
          <p:cNvGraphicFramePr>
            <a:graphicFrameLocks noChangeAspect="1"/>
          </p:cNvGraphicFramePr>
          <p:nvPr/>
        </p:nvGraphicFramePr>
        <p:xfrm>
          <a:off x="812800" y="3756025"/>
          <a:ext cx="1717675" cy="1801813"/>
        </p:xfrm>
        <a:graphic>
          <a:graphicData uri="http://schemas.openxmlformats.org/presentationml/2006/ole">
            <p:oleObj spid="_x0000_s8199" name="Worksheet" r:id="rId9" imgW="1576080" imgH="1734840" progId="Excel.Sheet.8">
              <p:embed/>
            </p:oleObj>
          </a:graphicData>
        </a:graphic>
      </p:graphicFrame>
      <p:sp>
        <p:nvSpPr>
          <p:cNvPr id="353294" name="Text Box 14"/>
          <p:cNvSpPr txBox="1">
            <a:spLocks noChangeArrowheads="1"/>
          </p:cNvSpPr>
          <p:nvPr/>
        </p:nvSpPr>
        <p:spPr bwMode="auto">
          <a:xfrm>
            <a:off x="301625" y="3729038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L</a:t>
            </a:r>
            <a:r>
              <a:rPr lang="en-US" sz="2400" i="1" baseline="-25000"/>
              <a:t>2</a:t>
            </a:r>
          </a:p>
        </p:txBody>
      </p:sp>
      <p:sp>
        <p:nvSpPr>
          <p:cNvPr id="353295" name="Text Box 15"/>
          <p:cNvSpPr txBox="1">
            <a:spLocks noChangeArrowheads="1"/>
          </p:cNvSpPr>
          <p:nvPr/>
        </p:nvSpPr>
        <p:spPr bwMode="auto">
          <a:xfrm>
            <a:off x="2728913" y="33321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C</a:t>
            </a:r>
            <a:r>
              <a:rPr lang="en-US" sz="2400" i="1" baseline="-25000"/>
              <a:t>2</a:t>
            </a:r>
          </a:p>
        </p:txBody>
      </p:sp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6016625" y="33829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C</a:t>
            </a:r>
            <a:r>
              <a:rPr lang="en-US" sz="2400" i="1" baseline="-25000"/>
              <a:t>2</a:t>
            </a:r>
          </a:p>
        </p:txBody>
      </p:sp>
      <p:sp>
        <p:nvSpPr>
          <p:cNvPr id="353297" name="Line 17"/>
          <p:cNvSpPr>
            <a:spLocks noChangeShapeType="1"/>
          </p:cNvSpPr>
          <p:nvPr/>
        </p:nvSpPr>
        <p:spPr bwMode="auto">
          <a:xfrm flipH="1">
            <a:off x="5127625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3298" name="Text Box 18"/>
          <p:cNvSpPr txBox="1">
            <a:spLocks noChangeArrowheads="1"/>
          </p:cNvSpPr>
          <p:nvPr/>
        </p:nvSpPr>
        <p:spPr bwMode="auto">
          <a:xfrm>
            <a:off x="5148263" y="3751263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/>
              <a:t>Scan D</a:t>
            </a:r>
          </a:p>
        </p:txBody>
      </p:sp>
      <p:sp>
        <p:nvSpPr>
          <p:cNvPr id="353299" name="AutoShape 19"/>
          <p:cNvSpPr>
            <a:spLocks noChangeArrowheads="1"/>
          </p:cNvSpPr>
          <p:nvPr/>
        </p:nvSpPr>
        <p:spPr bwMode="auto">
          <a:xfrm>
            <a:off x="7861300" y="3070225"/>
            <a:ext cx="627063" cy="85566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3300" name="Line 20"/>
          <p:cNvSpPr>
            <a:spLocks noChangeShapeType="1"/>
          </p:cNvSpPr>
          <p:nvPr/>
        </p:nvSpPr>
        <p:spPr bwMode="auto">
          <a:xfrm>
            <a:off x="2535238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3301" name="Text Box 21"/>
          <p:cNvSpPr txBox="1">
            <a:spLocks noChangeArrowheads="1"/>
          </p:cNvSpPr>
          <p:nvPr/>
        </p:nvSpPr>
        <p:spPr bwMode="auto">
          <a:xfrm>
            <a:off x="698500" y="580231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C</a:t>
            </a:r>
            <a:r>
              <a:rPr lang="en-US" sz="2400" i="1" baseline="-25000"/>
              <a:t>3</a:t>
            </a:r>
          </a:p>
        </p:txBody>
      </p:sp>
      <p:sp>
        <p:nvSpPr>
          <p:cNvPr id="353302" name="Text Box 22"/>
          <p:cNvSpPr txBox="1">
            <a:spLocks noChangeArrowheads="1"/>
          </p:cNvSpPr>
          <p:nvPr/>
        </p:nvSpPr>
        <p:spPr bwMode="auto">
          <a:xfrm>
            <a:off x="4114800" y="57912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/>
              <a:t>L</a:t>
            </a:r>
            <a:r>
              <a:rPr lang="en-US" sz="2400" i="1" baseline="-25000"/>
              <a:t>3</a:t>
            </a:r>
          </a:p>
        </p:txBody>
      </p:sp>
      <p:graphicFrame>
        <p:nvGraphicFramePr>
          <p:cNvPr id="353303" name="Object 23"/>
          <p:cNvGraphicFramePr>
            <a:graphicFrameLocks noChangeAspect="1"/>
          </p:cNvGraphicFramePr>
          <p:nvPr/>
        </p:nvGraphicFramePr>
        <p:xfrm>
          <a:off x="1166813" y="5845175"/>
          <a:ext cx="1125537" cy="776288"/>
        </p:xfrm>
        <a:graphic>
          <a:graphicData uri="http://schemas.openxmlformats.org/presentationml/2006/ole">
            <p:oleObj spid="_x0000_s8200" name="Worksheet" r:id="rId10" imgW="987480" imgH="711000" progId="Excel.Sheet.8">
              <p:embed/>
            </p:oleObj>
          </a:graphicData>
        </a:graphic>
      </p:graphicFrame>
      <p:sp>
        <p:nvSpPr>
          <p:cNvPr id="353304" name="Text Box 24"/>
          <p:cNvSpPr txBox="1">
            <a:spLocks noChangeArrowheads="1"/>
          </p:cNvSpPr>
          <p:nvPr/>
        </p:nvSpPr>
        <p:spPr bwMode="auto">
          <a:xfrm>
            <a:off x="2732088" y="5881688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/>
              <a:t>Scan D</a:t>
            </a:r>
          </a:p>
        </p:txBody>
      </p:sp>
      <p:graphicFrame>
        <p:nvGraphicFramePr>
          <p:cNvPr id="353305" name="Object 25"/>
          <p:cNvGraphicFramePr>
            <a:graphicFrameLocks noChangeAspect="1"/>
          </p:cNvGraphicFramePr>
          <p:nvPr/>
        </p:nvGraphicFramePr>
        <p:xfrm>
          <a:off x="4568825" y="5835650"/>
          <a:ext cx="1754188" cy="811213"/>
        </p:xfrm>
        <a:graphic>
          <a:graphicData uri="http://schemas.openxmlformats.org/presentationml/2006/ole">
            <p:oleObj spid="_x0000_s8201" name="Worksheet" r:id="rId11" imgW="1576080" imgH="701640" progId="Excel.Sheet.8">
              <p:embed/>
            </p:oleObj>
          </a:graphicData>
        </a:graphic>
      </p:graphicFrame>
      <p:sp>
        <p:nvSpPr>
          <p:cNvPr id="353306" name="AutoShape 26"/>
          <p:cNvSpPr>
            <a:spLocks noChangeArrowheads="1"/>
          </p:cNvSpPr>
          <p:nvPr/>
        </p:nvSpPr>
        <p:spPr bwMode="auto">
          <a:xfrm>
            <a:off x="201613" y="4846638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3307" name="Line 27"/>
          <p:cNvSpPr>
            <a:spLocks noChangeShapeType="1"/>
          </p:cNvSpPr>
          <p:nvPr/>
        </p:nvSpPr>
        <p:spPr bwMode="auto">
          <a:xfrm>
            <a:off x="51816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3308" name="Line 28"/>
          <p:cNvSpPr>
            <a:spLocks noChangeShapeType="1"/>
          </p:cNvSpPr>
          <p:nvPr/>
        </p:nvSpPr>
        <p:spPr bwMode="auto">
          <a:xfrm flipH="1">
            <a:off x="2667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3309" name="Rectangle 29"/>
          <p:cNvSpPr>
            <a:spLocks noChangeArrowheads="1"/>
          </p:cNvSpPr>
          <p:nvPr/>
        </p:nvSpPr>
        <p:spPr bwMode="auto">
          <a:xfrm>
            <a:off x="152400" y="3276600"/>
            <a:ext cx="27193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Verdana" pitchFamily="34" charset="0"/>
              </a:rPr>
              <a:t>min_sup</a:t>
            </a:r>
            <a:r>
              <a:rPr lang="en-US" b="1" dirty="0">
                <a:solidFill>
                  <a:srgbClr val="0000FF"/>
                </a:solidFill>
                <a:latin typeface="Verdana" pitchFamily="34" charset="0"/>
              </a:rPr>
              <a:t>=2=50%</a:t>
            </a:r>
          </a:p>
        </p:txBody>
      </p:sp>
      <p:graphicFrame>
        <p:nvGraphicFramePr>
          <p:cNvPr id="42" name="Object 3"/>
          <p:cNvGraphicFramePr>
            <a:graphicFrameLocks noChangeAspect="1"/>
          </p:cNvGraphicFramePr>
          <p:nvPr/>
        </p:nvGraphicFramePr>
        <p:xfrm>
          <a:off x="314325" y="1752600"/>
          <a:ext cx="1814512" cy="1620837"/>
        </p:xfrm>
        <a:graphic>
          <a:graphicData uri="http://schemas.openxmlformats.org/presentationml/2006/ole">
            <p:oleObj spid="_x0000_s8202" name="Worksheet" r:id="rId12" imgW="1661760" imgH="1734840" progId="Excel.Sheet.8">
              <p:embed/>
            </p:oleObj>
          </a:graphicData>
        </a:graphic>
      </p:graphicFrame>
      <p:graphicFrame>
        <p:nvGraphicFramePr>
          <p:cNvPr id="43" name="Object 5"/>
          <p:cNvGraphicFramePr>
            <a:graphicFrameLocks noChangeAspect="1"/>
          </p:cNvGraphicFramePr>
          <p:nvPr/>
        </p:nvGraphicFramePr>
        <p:xfrm>
          <a:off x="3273425" y="1454150"/>
          <a:ext cx="1824037" cy="1947862"/>
        </p:xfrm>
        <a:graphic>
          <a:graphicData uri="http://schemas.openxmlformats.org/presentationml/2006/ole">
            <p:oleObj spid="_x0000_s8203" name="Worksheet" r:id="rId13" imgW="1614240" imgH="2076120" progId="Excel.Sheet.8">
              <p:embed/>
            </p:oleObj>
          </a:graphicData>
        </a:graphic>
      </p:graphicFrame>
      <p:graphicFrame>
        <p:nvGraphicFramePr>
          <p:cNvPr id="44" name="Object 6"/>
          <p:cNvGraphicFramePr>
            <a:graphicFrameLocks noChangeAspect="1"/>
          </p:cNvGraphicFramePr>
          <p:nvPr/>
        </p:nvGraphicFramePr>
        <p:xfrm>
          <a:off x="5795962" y="1546225"/>
          <a:ext cx="2046288" cy="1662112"/>
        </p:xfrm>
        <a:graphic>
          <a:graphicData uri="http://schemas.openxmlformats.org/presentationml/2006/ole">
            <p:oleObj spid="_x0000_s8204" name="Worksheet" r:id="rId14" imgW="1614240" imgH="1734840" progId="Excel.Sheet.8">
              <p:embed/>
            </p:oleObj>
          </a:graphicData>
        </a:graphic>
      </p:graphicFrame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2308225" y="2705100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46" name="Object 11"/>
          <p:cNvGraphicFramePr>
            <a:graphicFrameLocks noChangeAspect="1"/>
          </p:cNvGraphicFramePr>
          <p:nvPr/>
        </p:nvGraphicFramePr>
        <p:xfrm>
          <a:off x="6621462" y="3367087"/>
          <a:ext cx="1120775" cy="2333625"/>
        </p:xfrm>
        <a:graphic>
          <a:graphicData uri="http://schemas.openxmlformats.org/presentationml/2006/ole">
            <p:oleObj spid="_x0000_s8205" name="Worksheet" r:id="rId15" imgW="987480" imgH="2417400" progId="Excel.Sheet.8">
              <p:embed/>
            </p:oleObj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/>
        </p:nvGraphicFramePr>
        <p:xfrm>
          <a:off x="3211512" y="3478212"/>
          <a:ext cx="1736725" cy="2247900"/>
        </p:xfrm>
        <a:graphic>
          <a:graphicData uri="http://schemas.openxmlformats.org/presentationml/2006/ole">
            <p:oleObj spid="_x0000_s8206" name="Worksheet" r:id="rId16" imgW="1576080" imgH="2417400" progId="Excel.Sheet.8">
              <p:embed/>
            </p:oleObj>
          </a:graphicData>
        </a:graphic>
      </p:graphicFrame>
      <p:sp>
        <p:nvSpPr>
          <p:cNvPr id="49" name="Line 17"/>
          <p:cNvSpPr>
            <a:spLocks noChangeShapeType="1"/>
          </p:cNvSpPr>
          <p:nvPr/>
        </p:nvSpPr>
        <p:spPr bwMode="auto">
          <a:xfrm flipH="1">
            <a:off x="5138737" y="4238625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AutoShape 19"/>
          <p:cNvSpPr>
            <a:spLocks noChangeArrowheads="1"/>
          </p:cNvSpPr>
          <p:nvPr/>
        </p:nvSpPr>
        <p:spPr bwMode="auto">
          <a:xfrm>
            <a:off x="7872412" y="3055937"/>
            <a:ext cx="627063" cy="85566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51" name="Object 23"/>
          <p:cNvGraphicFramePr>
            <a:graphicFrameLocks noChangeAspect="1"/>
          </p:cNvGraphicFramePr>
          <p:nvPr/>
        </p:nvGraphicFramePr>
        <p:xfrm>
          <a:off x="1177925" y="5830887"/>
          <a:ext cx="1125537" cy="776288"/>
        </p:xfrm>
        <a:graphic>
          <a:graphicData uri="http://schemas.openxmlformats.org/presentationml/2006/ole">
            <p:oleObj spid="_x0000_s8207" name="Worksheet" r:id="rId17" imgW="987480" imgH="711000" progId="Excel.Sheet.8">
              <p:embed/>
            </p:oleObj>
          </a:graphicData>
        </a:graphic>
      </p:graphicFrame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2743200" y="5867400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/>
              <a:t>Scan D</a:t>
            </a:r>
          </a:p>
        </p:txBody>
      </p:sp>
      <p:graphicFrame>
        <p:nvGraphicFramePr>
          <p:cNvPr id="53" name="Object 25"/>
          <p:cNvGraphicFramePr>
            <a:graphicFrameLocks noChangeAspect="1"/>
          </p:cNvGraphicFramePr>
          <p:nvPr/>
        </p:nvGraphicFramePr>
        <p:xfrm>
          <a:off x="4579937" y="5821362"/>
          <a:ext cx="1754188" cy="811213"/>
        </p:xfrm>
        <a:graphic>
          <a:graphicData uri="http://schemas.openxmlformats.org/presentationml/2006/ole">
            <p:oleObj spid="_x0000_s8208" name="Worksheet" r:id="rId18" imgW="1576080" imgH="701640" progId="Excel.Sheet.8">
              <p:embed/>
            </p:oleObj>
          </a:graphicData>
        </a:graphic>
      </p:graphicFrame>
      <p:sp>
        <p:nvSpPr>
          <p:cNvPr id="54" name="AutoShape 26"/>
          <p:cNvSpPr>
            <a:spLocks noChangeArrowheads="1"/>
          </p:cNvSpPr>
          <p:nvPr/>
        </p:nvSpPr>
        <p:spPr bwMode="auto">
          <a:xfrm>
            <a:off x="212725" y="4832350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" name="Line 27"/>
          <p:cNvSpPr>
            <a:spLocks noChangeShapeType="1"/>
          </p:cNvSpPr>
          <p:nvPr/>
        </p:nvSpPr>
        <p:spPr bwMode="auto">
          <a:xfrm>
            <a:off x="5192712" y="2424112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" name="Line 28"/>
          <p:cNvSpPr>
            <a:spLocks noChangeShapeType="1"/>
          </p:cNvSpPr>
          <p:nvPr/>
        </p:nvSpPr>
        <p:spPr bwMode="auto">
          <a:xfrm flipH="1">
            <a:off x="2678112" y="4633912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Definitions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Set of items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I={I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D={t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Itemset: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is a set of items where each item is an element drawn from a finite set of possible  items.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{I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ik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An itemset having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items  is said to have length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often denoted as a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-itemset</a:t>
            </a:r>
          </a:p>
          <a:p>
            <a:pPr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Count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– The count of an itemset X in D: (number of transactions of D that contain X as a subset) </a:t>
            </a:r>
          </a:p>
          <a:p>
            <a:pPr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Support-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The support of an itemset  X in D is the fraction of  transactions of D that contain X as a subset  </a:t>
            </a:r>
          </a:p>
          <a:p>
            <a:pPr>
              <a:buNone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Support(X) =   count(X)/ |D|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Generating Candidate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Using (F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× 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Method)</a:t>
            </a:r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ph idx="1"/>
          </p:nvPr>
        </p:nvGraphicFramePr>
        <p:xfrm>
          <a:off x="1676400" y="1752600"/>
          <a:ext cx="1576388" cy="1735138"/>
        </p:xfrm>
        <a:graphic>
          <a:graphicData uri="http://schemas.openxmlformats.org/presentationml/2006/ole">
            <p:oleObj spid="_x0000_s88066" name="Worksheet" r:id="rId3" imgW="1576080" imgH="1734840" progId="Excel.Sheet.8">
              <p:embed/>
            </p:oleObj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3657600" y="1752600"/>
          <a:ext cx="1717675" cy="1801813"/>
        </p:xfrm>
        <a:graphic>
          <a:graphicData uri="http://schemas.openxmlformats.org/presentationml/2006/ole">
            <p:oleObj spid="_x0000_s88067" name="Worksheet" r:id="rId4" imgW="1576080" imgH="1734840" progId="Excel.Sheet.8">
              <p:embed/>
            </p:oleObj>
          </a:graphicData>
        </a:graphic>
      </p:graphicFrame>
      <p:graphicFrame>
        <p:nvGraphicFramePr>
          <p:cNvPr id="88069" name="Object 23"/>
          <p:cNvGraphicFramePr>
            <a:graphicFrameLocks noChangeAspect="1"/>
          </p:cNvGraphicFramePr>
          <p:nvPr/>
        </p:nvGraphicFramePr>
        <p:xfrm>
          <a:off x="3962400" y="4862513"/>
          <a:ext cx="1125538" cy="776287"/>
        </p:xfrm>
        <a:graphic>
          <a:graphicData uri="http://schemas.openxmlformats.org/presentationml/2006/ole">
            <p:oleObj spid="_x0000_s88069" name="Worksheet" r:id="rId5" imgW="987480" imgH="711000" progId="Excel.Sheet.8">
              <p:embed/>
            </p:oleObj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16200000" flipH="1">
            <a:off x="3352800" y="3810000"/>
            <a:ext cx="12192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76200"/>
            <a:ext cx="7543800" cy="762000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800" b="1" dirty="0" err="1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800" b="1" dirty="0">
                <a:latin typeface="Times New Roman" pitchFamily="18" charset="0"/>
                <a:cs typeface="Times New Roman" pitchFamily="18" charset="0"/>
              </a:rPr>
              <a:t> Algorithm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Pseudo-code: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i="1" dirty="0"/>
              <a:t>C</a:t>
            </a:r>
            <a:r>
              <a:rPr lang="en-US" sz="1800" i="1" baseline="-25000" dirty="0"/>
              <a:t>k</a:t>
            </a:r>
            <a:r>
              <a:rPr lang="en-US" sz="1800" dirty="0"/>
              <a:t>: Candidate </a:t>
            </a:r>
            <a:r>
              <a:rPr lang="en-US" sz="1800" dirty="0" err="1"/>
              <a:t>itemset</a:t>
            </a:r>
            <a:r>
              <a:rPr lang="en-US" sz="1800" dirty="0"/>
              <a:t> of size k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i="1" dirty="0" err="1"/>
              <a:t>L</a:t>
            </a:r>
            <a:r>
              <a:rPr lang="en-US" sz="1800" i="1" baseline="-25000" dirty="0" err="1"/>
              <a:t>k</a:t>
            </a:r>
            <a:r>
              <a:rPr lang="en-US" sz="1800" dirty="0"/>
              <a:t> : frequent </a:t>
            </a:r>
            <a:r>
              <a:rPr lang="en-US" sz="1800" dirty="0" err="1"/>
              <a:t>itemset</a:t>
            </a:r>
            <a:r>
              <a:rPr lang="en-US" sz="1800" dirty="0"/>
              <a:t> of size k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sz="1400" dirty="0"/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i="1" dirty="0"/>
              <a:t>L</a:t>
            </a:r>
            <a:r>
              <a:rPr lang="en-US" sz="1800" i="1" baseline="-25000" dirty="0"/>
              <a:t>1</a:t>
            </a:r>
            <a:r>
              <a:rPr lang="en-US" sz="1800" dirty="0"/>
              <a:t> = {frequent items};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rgbClr val="F83F24"/>
                </a:solidFill>
              </a:rPr>
              <a:t>for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i="1" dirty="0"/>
              <a:t>k</a:t>
            </a:r>
            <a:r>
              <a:rPr lang="en-US" sz="1800" dirty="0"/>
              <a:t> = 1; </a:t>
            </a:r>
            <a:r>
              <a:rPr lang="en-US" sz="1800" i="1" dirty="0" err="1"/>
              <a:t>L</a:t>
            </a:r>
            <a:r>
              <a:rPr lang="en-US" sz="1800" i="1" baseline="-25000" dirty="0" err="1"/>
              <a:t>k</a:t>
            </a:r>
            <a:r>
              <a:rPr lang="en-US" sz="1800" dirty="0"/>
              <a:t> !=</a:t>
            </a:r>
            <a:r>
              <a:rPr lang="en-US" sz="1800" dirty="0">
                <a:sym typeface="Symbol" pitchFamily="18" charset="2"/>
              </a:rPr>
              <a:t></a:t>
            </a:r>
            <a:r>
              <a:rPr lang="en-US" sz="1800" dirty="0"/>
              <a:t>; </a:t>
            </a:r>
            <a:r>
              <a:rPr lang="en-US" sz="1800" i="1" dirty="0"/>
              <a:t>k</a:t>
            </a:r>
            <a:r>
              <a:rPr lang="en-US" sz="1800" dirty="0"/>
              <a:t>++) </a:t>
            </a:r>
            <a:r>
              <a:rPr lang="en-US" sz="1800" b="1" dirty="0">
                <a:solidFill>
                  <a:srgbClr val="F83F24"/>
                </a:solidFill>
              </a:rPr>
              <a:t>do begin</a:t>
            </a:r>
            <a:endParaRPr lang="en-US" sz="1800" dirty="0"/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dirty="0"/>
              <a:t>     </a:t>
            </a:r>
            <a:r>
              <a:rPr lang="en-US" sz="1800" i="1" dirty="0"/>
              <a:t>C</a:t>
            </a:r>
            <a:r>
              <a:rPr lang="en-US" sz="1800" i="1" baseline="-25000" dirty="0"/>
              <a:t>k+1</a:t>
            </a:r>
            <a:r>
              <a:rPr lang="en-US" sz="1800" dirty="0"/>
              <a:t> = candidates generated from </a:t>
            </a:r>
            <a:r>
              <a:rPr lang="en-US" sz="1800" i="1" dirty="0" err="1"/>
              <a:t>L</a:t>
            </a:r>
            <a:r>
              <a:rPr lang="en-US" sz="1800" i="1" baseline="-25000" dirty="0" err="1"/>
              <a:t>k</a:t>
            </a:r>
            <a:r>
              <a:rPr lang="en-US" sz="1800" dirty="0"/>
              <a:t>;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dirty="0"/>
              <a:t>                      // join and prune steps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dirty="0"/>
              <a:t>    </a:t>
            </a:r>
            <a:r>
              <a:rPr lang="en-US" sz="1800" b="1" dirty="0">
                <a:solidFill>
                  <a:srgbClr val="F83F24"/>
                </a:solidFill>
              </a:rPr>
              <a:t>for each</a:t>
            </a:r>
            <a:r>
              <a:rPr lang="en-US" sz="1800" dirty="0"/>
              <a:t> transaction </a:t>
            </a:r>
            <a:r>
              <a:rPr lang="en-US" sz="1800" i="1" dirty="0"/>
              <a:t>t</a:t>
            </a:r>
            <a:r>
              <a:rPr lang="en-US" sz="1800" dirty="0"/>
              <a:t> in database do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/>
              <a:t>       increment the count of all candidates in </a:t>
            </a:r>
            <a:r>
              <a:rPr lang="en-US" sz="1600" i="1" dirty="0"/>
              <a:t>C</a:t>
            </a:r>
            <a:r>
              <a:rPr lang="en-US" sz="1600" i="1" baseline="-25000" dirty="0"/>
              <a:t>k+1</a:t>
            </a:r>
            <a:r>
              <a:rPr lang="en-US" sz="1600" dirty="0"/>
              <a:t>   </a:t>
            </a:r>
            <a:r>
              <a:rPr lang="en-US" sz="1600" dirty="0" smtClean="0"/>
              <a:t>that </a:t>
            </a:r>
            <a:r>
              <a:rPr lang="en-US" sz="1600" dirty="0"/>
              <a:t>are contained in </a:t>
            </a:r>
            <a:r>
              <a:rPr lang="en-US" sz="1600" i="1" dirty="0"/>
              <a:t>t</a:t>
            </a:r>
            <a:endParaRPr lang="en-US" sz="1600" dirty="0"/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dirty="0"/>
              <a:t>    </a:t>
            </a:r>
            <a:r>
              <a:rPr lang="en-US" sz="1800" i="1" dirty="0"/>
              <a:t>L</a:t>
            </a:r>
            <a:r>
              <a:rPr lang="en-US" sz="1800" i="1" baseline="-25000" dirty="0"/>
              <a:t>k+1</a:t>
            </a:r>
            <a:r>
              <a:rPr lang="en-US" sz="1800" dirty="0"/>
              <a:t>  = candidates in </a:t>
            </a:r>
            <a:r>
              <a:rPr lang="en-US" sz="1800" i="1" dirty="0"/>
              <a:t>C</a:t>
            </a:r>
            <a:r>
              <a:rPr lang="en-US" sz="1800" i="1" baseline="-25000" dirty="0"/>
              <a:t>k+1</a:t>
            </a:r>
            <a:r>
              <a:rPr lang="en-US" sz="1800" dirty="0"/>
              <a:t> with </a:t>
            </a:r>
            <a:r>
              <a:rPr lang="en-US" sz="1800" dirty="0" err="1"/>
              <a:t>min_support</a:t>
            </a:r>
            <a:r>
              <a:rPr lang="en-US" sz="1800" dirty="0"/>
              <a:t> (frequent)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dirty="0"/>
              <a:t>   </a:t>
            </a:r>
            <a:r>
              <a:rPr lang="en-US" sz="1800" b="1" dirty="0">
                <a:solidFill>
                  <a:srgbClr val="F83F24"/>
                </a:solidFill>
              </a:rPr>
              <a:t> end</a:t>
            </a:r>
            <a:endParaRPr lang="en-US" sz="1800" dirty="0"/>
          </a:p>
          <a:p>
            <a:pPr lvl="2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rgbClr val="F83F24"/>
                </a:solidFill>
              </a:rPr>
              <a:t>return</a:t>
            </a:r>
            <a:r>
              <a:rPr lang="en-US" sz="1800" dirty="0"/>
              <a:t> </a:t>
            </a:r>
            <a:r>
              <a:rPr lang="en-US" sz="1800" dirty="0">
                <a:sym typeface="Symbol" pitchFamily="18" charset="2"/>
              </a:rPr>
              <a:t></a:t>
            </a:r>
            <a:r>
              <a:rPr lang="en-US" sz="1800" i="1" baseline="-25000" dirty="0"/>
              <a:t>k</a:t>
            </a:r>
            <a:r>
              <a:rPr lang="en-US" sz="1800" dirty="0"/>
              <a:t> </a:t>
            </a:r>
            <a:r>
              <a:rPr lang="en-US" sz="1800" i="1" dirty="0" err="1"/>
              <a:t>L</a:t>
            </a:r>
            <a:r>
              <a:rPr lang="en-US" sz="1800" i="1" baseline="-25000" dirty="0" err="1"/>
              <a:t>k</a:t>
            </a:r>
            <a:r>
              <a:rPr lang="en-US" sz="18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Important steps in candidate generation: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</a:rPr>
              <a:t>Join Step</a:t>
            </a:r>
            <a:r>
              <a:rPr lang="en-US" sz="2000" dirty="0"/>
              <a:t>: </a:t>
            </a:r>
            <a:r>
              <a:rPr lang="en-US" sz="1800" dirty="0"/>
              <a:t>C</a:t>
            </a:r>
            <a:r>
              <a:rPr lang="en-US" sz="1400" baseline="-25000" dirty="0"/>
              <a:t>k+1</a:t>
            </a:r>
            <a:r>
              <a:rPr lang="en-US" sz="1400" dirty="0"/>
              <a:t> </a:t>
            </a:r>
            <a:r>
              <a:rPr lang="en-US" sz="1800" dirty="0"/>
              <a:t>is generated by joining </a:t>
            </a:r>
            <a:r>
              <a:rPr lang="en-US" sz="1800" dirty="0" err="1"/>
              <a:t>L</a:t>
            </a:r>
            <a:r>
              <a:rPr lang="en-US" sz="1400" baseline="-25000" dirty="0" err="1"/>
              <a:t>k</a:t>
            </a:r>
            <a:r>
              <a:rPr lang="en-US" sz="1400" baseline="-25000" dirty="0"/>
              <a:t> </a:t>
            </a:r>
            <a:r>
              <a:rPr lang="en-US" sz="1800" dirty="0"/>
              <a:t>with itself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</a:rPr>
              <a:t>Prune Step</a:t>
            </a:r>
            <a:r>
              <a:rPr lang="en-US" sz="2000" dirty="0"/>
              <a:t>:  </a:t>
            </a:r>
            <a:r>
              <a:rPr lang="en-US" sz="1800" dirty="0"/>
              <a:t>Any k-</a:t>
            </a:r>
            <a:r>
              <a:rPr lang="en-US" sz="1800" dirty="0" err="1"/>
              <a:t>itemset</a:t>
            </a:r>
            <a:r>
              <a:rPr lang="en-US" sz="1800" dirty="0"/>
              <a:t> that is not frequent cannot be a subset of a frequent (k+1)-</a:t>
            </a:r>
            <a:r>
              <a:rPr lang="en-US" sz="1800" dirty="0" err="1"/>
              <a:t>itemset</a:t>
            </a:r>
            <a:endParaRPr lang="en-US" sz="20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Support Counting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is the process of determining the frequency of every candidate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One approach 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compare each transaction against every candidate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to update the support counts of candidates contained in the transaction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Computationally expensive when the number of transactions and candidate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large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Alternate approach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enumerate the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contained in each transaction and use them to update the support counts of their respective candidate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Support Counting (2)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f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09600"/>
            <a:ext cx="8229600" cy="5257800"/>
          </a:xfrm>
        </p:spPr>
      </p:pic>
      <p:sp>
        <p:nvSpPr>
          <p:cNvPr id="6" name="TextBox 5"/>
          <p:cNvSpPr txBox="1"/>
          <p:nvPr/>
        </p:nvSpPr>
        <p:spPr>
          <a:xfrm>
            <a:off x="304800" y="5678269"/>
            <a:ext cx="871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Still we need to check whether the enumerated subset is  equivalent to one of the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candidate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; if that is the case count value of that candidate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is increased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6324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038600"/>
            <a:ext cx="4191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858000" y="457200"/>
            <a:ext cx="235051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Matching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Subsets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Enumerated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From a transaction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with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Candidate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using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Hash Structur</a:t>
            </a:r>
            <a:r>
              <a:rPr lang="en-US" dirty="0" smtClean="0"/>
              <a:t>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Hash Tree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6800" y="1447800"/>
            <a:ext cx="6629400" cy="4876800"/>
            <a:chOff x="2819400" y="2407658"/>
            <a:chExt cx="3505200" cy="3528004"/>
          </a:xfrm>
        </p:grpSpPr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4246115" y="2407658"/>
              <a:ext cx="160084" cy="400900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5" name="AutoShape 5"/>
            <p:cNvCxnSpPr>
              <a:cxnSpLocks noChangeShapeType="1"/>
            </p:cNvCxnSpPr>
            <p:nvPr/>
          </p:nvCxnSpPr>
          <p:spPr bwMode="auto">
            <a:xfrm flipH="1">
              <a:off x="3034050" y="2808558"/>
              <a:ext cx="1212065" cy="11836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6"/>
            <p:cNvCxnSpPr>
              <a:cxnSpLocks noChangeShapeType="1"/>
            </p:cNvCxnSpPr>
            <p:nvPr/>
          </p:nvCxnSpPr>
          <p:spPr bwMode="auto">
            <a:xfrm>
              <a:off x="4406199" y="2808558"/>
              <a:ext cx="68607" cy="164178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7"/>
            <p:cNvCxnSpPr>
              <a:cxnSpLocks noChangeShapeType="1"/>
            </p:cNvCxnSpPr>
            <p:nvPr/>
          </p:nvCxnSpPr>
          <p:spPr bwMode="auto">
            <a:xfrm>
              <a:off x="4474806" y="2674925"/>
              <a:ext cx="1635144" cy="14317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96258" name="Text Box 2"/>
            <p:cNvSpPr txBox="1">
              <a:spLocks noChangeArrowheads="1"/>
            </p:cNvSpPr>
            <p:nvPr/>
          </p:nvSpPr>
          <p:spPr bwMode="auto">
            <a:xfrm>
              <a:off x="2819400" y="3962400"/>
              <a:ext cx="792162" cy="1973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1 4 5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1 2 4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4 5 7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1 2 5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4 5 8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1 5 9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1 3 6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259" name="Text Box 3"/>
            <p:cNvSpPr txBox="1">
              <a:spLocks noChangeArrowheads="1"/>
            </p:cNvSpPr>
            <p:nvPr/>
          </p:nvSpPr>
          <p:spPr bwMode="auto">
            <a:xfrm>
              <a:off x="4129087" y="4476750"/>
              <a:ext cx="747713" cy="565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2 3 4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5 6 7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260" name="Text Box 4"/>
            <p:cNvSpPr txBox="1">
              <a:spLocks noChangeArrowheads="1"/>
            </p:cNvSpPr>
            <p:nvPr/>
          </p:nvSpPr>
          <p:spPr bwMode="auto">
            <a:xfrm>
              <a:off x="5715000" y="4117975"/>
              <a:ext cx="609600" cy="1438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3 4 5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3 5 6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6 8 9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3 6 7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3 6 8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Hash Tree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5262" name="Group 30"/>
          <p:cNvGrpSpPr>
            <a:grpSpLocks/>
          </p:cNvGrpSpPr>
          <p:nvPr/>
        </p:nvGrpSpPr>
        <p:grpSpPr bwMode="auto">
          <a:xfrm>
            <a:off x="914400" y="762000"/>
            <a:ext cx="7391400" cy="5562600"/>
            <a:chOff x="1780" y="1350"/>
            <a:chExt cx="6622" cy="5235"/>
          </a:xfrm>
        </p:grpSpPr>
        <p:sp>
          <p:nvSpPr>
            <p:cNvPr id="95263" name="AutoShape 31"/>
            <p:cNvSpPr>
              <a:spLocks noChangeArrowheads="1"/>
            </p:cNvSpPr>
            <p:nvPr/>
          </p:nvSpPr>
          <p:spPr bwMode="auto">
            <a:xfrm>
              <a:off x="5190" y="1350"/>
              <a:ext cx="210" cy="315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95264" name="AutoShape 32"/>
            <p:cNvCxnSpPr>
              <a:cxnSpLocks noChangeShapeType="1"/>
            </p:cNvCxnSpPr>
            <p:nvPr/>
          </p:nvCxnSpPr>
          <p:spPr bwMode="auto">
            <a:xfrm flipH="1">
              <a:off x="3600" y="1665"/>
              <a:ext cx="1590" cy="9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5265" name="AutoShape 33"/>
            <p:cNvCxnSpPr>
              <a:cxnSpLocks noChangeShapeType="1"/>
            </p:cNvCxnSpPr>
            <p:nvPr/>
          </p:nvCxnSpPr>
          <p:spPr bwMode="auto">
            <a:xfrm>
              <a:off x="5400" y="1665"/>
              <a:ext cx="90" cy="12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5266" name="AutoShape 34"/>
            <p:cNvCxnSpPr>
              <a:cxnSpLocks noChangeShapeType="1"/>
            </p:cNvCxnSpPr>
            <p:nvPr/>
          </p:nvCxnSpPr>
          <p:spPr bwMode="auto">
            <a:xfrm>
              <a:off x="5490" y="1560"/>
              <a:ext cx="2145" cy="11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95267" name="Text Box 35"/>
            <p:cNvSpPr txBox="1">
              <a:spLocks noChangeArrowheads="1"/>
            </p:cNvSpPr>
            <p:nvPr/>
          </p:nvSpPr>
          <p:spPr bwMode="auto">
            <a:xfrm>
              <a:off x="5216" y="2980"/>
              <a:ext cx="1159" cy="8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2 3 4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5 6 7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268" name="Text Box 36"/>
            <p:cNvSpPr txBox="1">
              <a:spLocks noChangeArrowheads="1"/>
            </p:cNvSpPr>
            <p:nvPr/>
          </p:nvSpPr>
          <p:spPr bwMode="auto">
            <a:xfrm>
              <a:off x="7386" y="2780"/>
              <a:ext cx="1016" cy="19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3 4 5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3 5 6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6 8 9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3 6 7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3 6 8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5269" name="AutoShape 37"/>
            <p:cNvCxnSpPr>
              <a:cxnSpLocks noChangeShapeType="1"/>
            </p:cNvCxnSpPr>
            <p:nvPr/>
          </p:nvCxnSpPr>
          <p:spPr bwMode="auto">
            <a:xfrm flipH="1">
              <a:off x="2160" y="2955"/>
              <a:ext cx="1440" cy="1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5270" name="AutoShape 38"/>
            <p:cNvCxnSpPr>
              <a:cxnSpLocks noChangeShapeType="1"/>
            </p:cNvCxnSpPr>
            <p:nvPr/>
          </p:nvCxnSpPr>
          <p:spPr bwMode="auto">
            <a:xfrm>
              <a:off x="3705" y="2972"/>
              <a:ext cx="105" cy="14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5271" name="AutoShape 39"/>
            <p:cNvCxnSpPr>
              <a:cxnSpLocks noChangeShapeType="1"/>
            </p:cNvCxnSpPr>
            <p:nvPr/>
          </p:nvCxnSpPr>
          <p:spPr bwMode="auto">
            <a:xfrm>
              <a:off x="3705" y="2972"/>
              <a:ext cx="1258" cy="1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95272" name="Text Box 40"/>
            <p:cNvSpPr txBox="1">
              <a:spLocks noChangeArrowheads="1"/>
            </p:cNvSpPr>
            <p:nvPr/>
          </p:nvSpPr>
          <p:spPr bwMode="auto">
            <a:xfrm>
              <a:off x="1780" y="4150"/>
              <a:ext cx="1001" cy="5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1 4 5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273" name="Text Box 41"/>
            <p:cNvSpPr txBox="1">
              <a:spLocks noChangeArrowheads="1"/>
            </p:cNvSpPr>
            <p:nvPr/>
          </p:nvSpPr>
          <p:spPr bwMode="auto">
            <a:xfrm>
              <a:off x="3340" y="4570"/>
              <a:ext cx="1130" cy="20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1 2 4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4 5 7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1 2 5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4 5 8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1 5 9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274" name="Text Box 42"/>
            <p:cNvSpPr txBox="1">
              <a:spLocks noChangeArrowheads="1"/>
            </p:cNvSpPr>
            <p:nvPr/>
          </p:nvSpPr>
          <p:spPr bwMode="auto">
            <a:xfrm>
              <a:off x="4810" y="4142"/>
              <a:ext cx="1040" cy="7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1 3 6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275" name="AutoShape 43"/>
            <p:cNvSpPr>
              <a:spLocks noChangeArrowheads="1"/>
            </p:cNvSpPr>
            <p:nvPr/>
          </p:nvSpPr>
          <p:spPr bwMode="auto">
            <a:xfrm>
              <a:off x="3600" y="2640"/>
              <a:ext cx="210" cy="315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1" y="990600"/>
            <a:ext cx="792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2819400" y="3200400"/>
            <a:ext cx="717550" cy="1279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1 2 4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4 5 7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1 2 5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4 5 8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1 5 9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14400"/>
            <a:ext cx="716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Definitions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Minimum support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The minimum support (or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is a used defined threshold indicating that the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whose support is less than this threshold are not interesting</a:t>
            </a: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Frequent itemset: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 itemset X is frequent if support(X) &gt;=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Association rule: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 two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X, Y such that X ∩ Y = ⱷ (empty set) , an association rule is of the form  X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Y, and it semantically means that the presence of X is good indicator of the presence of Y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07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80772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582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5105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3" descr="f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609600"/>
            <a:ext cx="34290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Rule Generation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 association rule can be extracted by partitioning the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Y into two non-empty subsets, X and 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Y – X, such that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X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 Y – X satisfies the confidence threshold.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X= {1,2,3} 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Example association rules: </a:t>
            </a:r>
            <a:endParaRPr lang="en-US" sz="20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{1,2}      {3},     {1,3}  {2},  {2,3}    {1} , {1}  {2,3}, {2}  {1,3} and {3}  {1,2} </a:t>
            </a:r>
          </a:p>
          <a:p>
            <a:pPr lvl="1"/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Note: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Computing the confidence of an association rule does not require additional scans of the transaction data set.</a:t>
            </a:r>
            <a:endParaRPr lang="en-US" sz="2400" b="1" i="1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Rule Generation (2)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Apriori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algorithm uses a level-wise approach for generating association rules,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Each level corresponds to the number of items that belong to the rule consequent.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These rules are then used to generate new candidate rules.</a:t>
            </a:r>
          </a:p>
          <a:p>
            <a:pPr lvl="1"/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.  If {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}  {b} and {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abd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}  {c} are high confidence rules then by combining these two we can get                 {ad}  {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bc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}.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09600"/>
            <a:ext cx="8001000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Confidence-Based Pruning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Theorem: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If a rule X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Y – X, does not satisfy the confidence threshold, then any rule  X’  Y – X’ , where X’ is a subset of X,  must not satisfy confidence threshold as well.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199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Computational Complexity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Support Threshold: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Lowering the support threshold often results in </a:t>
            </a:r>
          </a:p>
          <a:p>
            <a:pPr lvl="1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being declared as frequent</a:t>
            </a: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 transaction has to be checked with all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-  high computational overhead</a:t>
            </a:r>
          </a:p>
          <a:p>
            <a:pPr lvl="1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increasing the maximum size of frequent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More passes over the data set </a:t>
            </a:r>
          </a:p>
          <a:p>
            <a:pPr marL="292100" indent="-292100">
              <a:lnSpc>
                <a:spcPct val="8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Dimensionality (number of items) of the data set - high</a:t>
            </a:r>
          </a:p>
          <a:p>
            <a:pPr marL="800100" lvl="1" indent="-3429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more space is needed to store support count of each item</a:t>
            </a:r>
          </a:p>
          <a:p>
            <a:pPr marL="800100" lvl="1" indent="-3429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if number of frequent items also increases, both computation and I/O costs may also increase because of the larger number candidate item sets generated</a:t>
            </a:r>
          </a:p>
          <a:p>
            <a:pPr lvl="2">
              <a:buNone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Definitions (3)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60198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Support of AR (X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Y)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 an association rule X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Y, its support is defined as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Support ( X  Y) = Support(X  U Y)  </a:t>
            </a: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Confidence: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Given a AR X  Y, its confidence is defined as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Confidence(X  Y)  = Support(X  Y) / Support (X)</a:t>
            </a: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Minimum confidence: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Minimum confidence (or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minconf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is a user defined threshold indicating that the association rules with confidence less than this threshold are not interesting</a:t>
            </a:r>
          </a:p>
          <a:p>
            <a:pPr>
              <a:lnSpc>
                <a:spcPct val="110000"/>
              </a:lnSpc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Interesting association rule: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 interesting association rule is one whose support and confidence is not less than the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minconf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respectively.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Computational Complexity (2)</a:t>
            </a:r>
            <a:endParaRPr lang="en-US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/>
          </a:bodyPr>
          <a:lstStyle/>
          <a:p>
            <a:pPr marL="292100" indent="-292100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Size of database (Number of transactions) increases</a:t>
            </a:r>
          </a:p>
          <a:p>
            <a:pPr marL="800100" lvl="1" indent="-3429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makes multiple passes, run time of algorithm may increase with number of transactions</a:t>
            </a:r>
          </a:p>
          <a:p>
            <a:pPr marL="292100" indent="-292100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Average transaction width </a:t>
            </a:r>
          </a:p>
          <a:p>
            <a:pPr marL="800100" lvl="1" indent="-3429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transaction width increases with denser data sets</a:t>
            </a:r>
          </a:p>
          <a:p>
            <a:pPr marL="800100" lvl="1" indent="-342900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This may increase max length of frequent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 and as a result more candidate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 must be examined using candidate generation and support counting</a:t>
            </a:r>
          </a:p>
          <a:p>
            <a:pPr marL="800100" lvl="1" indent="-342900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More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are contained in the transaction  and this will increase the number of hash tree traversals during support counting</a:t>
            </a: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Sample Data to Illustrate Association Rules 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Documents and Settings\Administrator\Desktop\dum.bmp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5722"/>
            <a:ext cx="8229600" cy="3454919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Support Values for few </a:t>
            </a:r>
            <a:r>
              <a:rPr lang="en-US" sz="3800" b="1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6868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Confidence Values for few ARs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Documents and Settings\Administrator\Desktop\dum.bmp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229600" cy="4419600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Association Rule Problem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 a set of items I={I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and a database of transactions D={t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where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={I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i1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,I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i2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}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I, the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Association Rule Problem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to identify all association rules X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Y with a minimum support and confidence.</a:t>
            </a:r>
          </a:p>
          <a:p>
            <a:pPr lvl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note:  (Support of X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 is same as support of X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Y)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Steps involved in Finding Association Rules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Find  Frequent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Generate rules from Frequent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2304</Words>
  <Application>Microsoft Office PowerPoint</Application>
  <PresentationFormat>On-screen Show (4:3)</PresentationFormat>
  <Paragraphs>277</Paragraphs>
  <Slides>50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Office Theme</vt:lpstr>
      <vt:lpstr>VISIO</vt:lpstr>
      <vt:lpstr>Visio</vt:lpstr>
      <vt:lpstr>Document</vt:lpstr>
      <vt:lpstr>Worksheet</vt:lpstr>
      <vt:lpstr>Association Rule Mining</vt:lpstr>
      <vt:lpstr>Frequent Pattern Mining</vt:lpstr>
      <vt:lpstr>Definitions</vt:lpstr>
      <vt:lpstr>Definitions (2)</vt:lpstr>
      <vt:lpstr>Definitions (3)</vt:lpstr>
      <vt:lpstr>Sample Data to Illustrate Association Rules </vt:lpstr>
      <vt:lpstr>Support Values for few Itemsets</vt:lpstr>
      <vt:lpstr>Confidence Values for few ARs</vt:lpstr>
      <vt:lpstr>Association Rule Problem</vt:lpstr>
      <vt:lpstr>Algorithm to generate ARs </vt:lpstr>
      <vt:lpstr>Sample Data to Illustrate Association Rules </vt:lpstr>
      <vt:lpstr>Generation of ARs for D (example set of transactions)</vt:lpstr>
      <vt:lpstr>Generation of ARs for D (example set of transactions) -2 </vt:lpstr>
      <vt:lpstr>Frequent Itemset Generation </vt:lpstr>
      <vt:lpstr>Frequent Itemset Generation (2)</vt:lpstr>
      <vt:lpstr>Brute-force approach  </vt:lpstr>
      <vt:lpstr>Apriori Algorithm </vt:lpstr>
      <vt:lpstr>Illustrating Apriori Principle</vt:lpstr>
      <vt:lpstr>Slide 19</vt:lpstr>
      <vt:lpstr>Slide 20</vt:lpstr>
      <vt:lpstr>Frequent Itemset Generation</vt:lpstr>
      <vt:lpstr>Frequent Itemset Generation (2) </vt:lpstr>
      <vt:lpstr>Brute-force approach (1) </vt:lpstr>
      <vt:lpstr>Example for Pruning using Apriori property </vt:lpstr>
      <vt:lpstr>Reducing the computational complexity of FI generation </vt:lpstr>
      <vt:lpstr>Generation of  Candidate itemsets (Fk) (Fk-1 × F1 Method)</vt:lpstr>
      <vt:lpstr>Generation of  Candidate itemsets (Fk) (Fk-1 × Fk-1 Method) </vt:lpstr>
      <vt:lpstr>Fk-1 × Fk-1 Method  .. (2)</vt:lpstr>
      <vt:lpstr>The Apriori Algorithm — Example (Fk-1 × Fk-1 Method - Generation)</vt:lpstr>
      <vt:lpstr>Generating Candidate Itemset  Using (Fk-1 × Fk-1 Method)</vt:lpstr>
      <vt:lpstr>The Apriori Algorithm</vt:lpstr>
      <vt:lpstr>Support Counting</vt:lpstr>
      <vt:lpstr>Support Counting (2)</vt:lpstr>
      <vt:lpstr>Slide 34</vt:lpstr>
      <vt:lpstr>Hash Tree </vt:lpstr>
      <vt:lpstr>Hash Tree 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Rule Generation </vt:lpstr>
      <vt:lpstr>Rule Generation (2)</vt:lpstr>
      <vt:lpstr>Slide 46</vt:lpstr>
      <vt:lpstr>Confidence-Based Pruning</vt:lpstr>
      <vt:lpstr>Slide 48</vt:lpstr>
      <vt:lpstr>Computational Complexity</vt:lpstr>
      <vt:lpstr>Computational Complexity 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Grading Policy Database Management Systems</dc:title>
  <dc:creator>iiitdm</dc:creator>
  <cp:lastModifiedBy>iiitdm</cp:lastModifiedBy>
  <cp:revision>135</cp:revision>
  <dcterms:created xsi:type="dcterms:W3CDTF">2016-12-28T05:49:17Z</dcterms:created>
  <dcterms:modified xsi:type="dcterms:W3CDTF">2018-01-22T04:12:50Z</dcterms:modified>
</cp:coreProperties>
</file>